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2"/>
    <p:sldId id="271" r:id="rId13"/>
    <p:sldId id="272" r:id="rId14"/>
    <p:sldId id="273" r:id="rId15"/>
    <p:sldId id="267" r:id="rId16"/>
    <p:sldId id="269" r:id="rId17"/>
    <p:sldId id="258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80604020202020204" charset="0"/>
      <a:buNone/>
      <a:defRPr sz="1800" kern="1200" baseline="0">
        <a:solidFill>
          <a:schemeClr val="tx1"/>
        </a:solidFill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FAE272"/>
    <a:srgbClr val="FCF0B1"/>
    <a:srgbClr val="006666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0" cy="7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3EFD42F7-718C-4B98-AAEC-167E6DDD60A7}" type="datetimeFigureOut">
              <a:rPr lang="en-US" altLang="en-US" strike="noStrike" noProof="1" smtClean="0">
                <a:latin typeface="Arial" panose="02080604020202020204" charset="0"/>
                <a:ea typeface="Arial" panose="02080604020202020204" charset="0"/>
                <a:cs typeface="+mn-ea"/>
              </a:rPr>
            </a:fld>
            <a:endParaRPr lang="en-US" altLang="en-US" strike="noStrike" noProof="1" smtClean="0">
              <a:latin typeface="Arial" panose="02080604020202020204" charset="0"/>
              <a:ea typeface="Arial" panose="02080604020202020204" charset="0"/>
              <a:cs typeface="+mn-ea"/>
            </a:endParaRPr>
          </a:p>
        </p:txBody>
      </p:sp>
      <p:sp>
        <p:nvSpPr>
          <p:cNvPr id="2052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es-MX" altLang="en-US"/>
          </a:p>
        </p:txBody>
      </p:sp>
      <p:sp>
        <p:nvSpPr>
          <p:cNvPr id="2053" name="Notes Placeholder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t"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 indent="0"/>
            <a:r>
              <a:rPr lang="en-US" altLang="en-US"/>
              <a:t>Second level</a:t>
            </a:r>
            <a:endParaRPr lang="en-US" altLang="en-US"/>
          </a:p>
          <a:p>
            <a:pPr lvl="2" indent="0"/>
            <a:r>
              <a:rPr lang="en-US" altLang="en-US"/>
              <a:t>Third level</a:t>
            </a:r>
            <a:endParaRPr lang="en-US" altLang="en-US"/>
          </a:p>
          <a:p>
            <a:pPr lvl="3" indent="0"/>
            <a:r>
              <a:rPr lang="en-US" altLang="en-US"/>
              <a:t>Fourth level</a:t>
            </a:r>
            <a:endParaRPr lang="en-US" altLang="en-US"/>
          </a:p>
          <a:p>
            <a:pPr lvl="4" indent="0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21B2AA4F-B828-4D7C-AFD3-893933DAFCB4}" type="slidenum">
              <a:rPr lang="en-US" strike="noStrike" noProof="1" smtClean="0">
                <a:latin typeface="Arial" panose="02080604020202020204" charset="0"/>
                <a:ea typeface="Arial" panose="02080604020202020204" charset="0"/>
                <a:cs typeface="+mn-ea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Slide Image Placeholder 1"/>
          <p:cNvSpPr>
            <a:spLocks noGrp="1" noRot="1"/>
          </p:cNvSpPr>
          <p:nvPr>
            <p:ph type="sldImg"/>
          </p:nvPr>
        </p:nvSpPr>
        <p:spPr>
          <a:ln/>
        </p:spPr>
        <p:txBody>
          <a:bodyPr/>
          <a:p>
            <a:endParaRPr lang="es-MX" altLang="en-US"/>
          </a:p>
        </p:txBody>
      </p:sp>
      <p:sp>
        <p:nvSpPr>
          <p:cNvPr id="11266" name="Text Placeholder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r>
              <a:rPr lang="es-MX" altLang="en-US"/>
              <a:t>Esa fue la premisa de la que partió el científico británico Tim Berners-Lee para crear la World Wide Web en marzo de 1989. Como sucede con los grandes inventos, todo empezó con un borrador. En ese entonces Berners-Lee trabajaba en los laboratorios Cern de Suiza, donde a diario él y sus compañeros perdían mucho tiempo buscando los datos y conclusiones de experimentos anteriores y, por lo general, debían empezar de cero. En momentos en que el conocimiento avanzaba a pasos agigantados, era necesario encontrar una solución pronto.      </a:t>
            </a:r>
            <a:endParaRPr lang="es-MX" altLang="en-US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en-US" altLang="en-US" sz="1200"/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en-US" strike="noStrike" noProof="1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  <a:r>
              <a:t>Click to edit Master text styles</a:t>
            </a:r>
          </a:p>
          <a:p>
            <a:pPr lvl="1" indent="-285750"/>
            <a:r>
              <a:t>Second level</a:t>
            </a:r>
          </a:p>
          <a:p>
            <a:pPr lvl="2" indent="-228600"/>
            <a:r>
              <a:t>Third level</a:t>
            </a:r>
          </a:p>
          <a:p>
            <a:pPr lvl="3" indent="-228600"/>
            <a:r>
              <a:t>Fourth level</a:t>
            </a:r>
          </a:p>
          <a:p>
            <a:pPr lvl="4" indent="-228600"/>
            <a:r>
              <a:t>Fifth level</a:t>
            </a:r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 lvl="0" fontAlgn="base"/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80604020202020204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lvl="0" algn="ctr" defTabSz="914400" eaLnBrk="1" fontAlgn="base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  <a:sym typeface="Calibri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5pPr>
      <a:lvl6pPr marL="2514600" lvl="5" indent="-214748364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6pPr>
      <a:lvl7pPr marL="2971800" lvl="6" indent="-214748364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7pPr>
      <a:lvl8pPr marL="3429000" lvl="7" indent="-214748364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8pPr>
      <a:lvl9pPr marL="3886200" lvl="8" indent="-214748364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8060402020202020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8060402020202020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es.wikipedia.org/wiki/Robert_Cailliau" TargetMode="External"/><Relationship Id="rId3" Type="http://schemas.openxmlformats.org/officeDocument/2006/relationships/hyperlink" Target="https://es.wikipedia.org/wiki/B%C3%A9lgica" TargetMode="External"/><Relationship Id="rId2" Type="http://schemas.openxmlformats.org/officeDocument/2006/relationships/hyperlink" Target="https://es.wikipedia.org/wiki/Tim_Berners-Lee" TargetMode="External"/><Relationship Id="rId1" Type="http://schemas.openxmlformats.org/officeDocument/2006/relationships/hyperlink" Target="https://es.wikipedia.org/wiki/Inglaterra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Title 1"/>
          <p:cNvSpPr>
            <a:spLocks noGrp="1"/>
          </p:cNvSpPr>
          <p:nvPr>
            <p:ph type="ctrTitle" hasCustomPrompt="1"/>
          </p:nvPr>
        </p:nvSpPr>
        <p:spPr>
          <a:xfrm>
            <a:off x="682625" y="620713"/>
            <a:ext cx="7772400" cy="1470025"/>
          </a:xfrm>
          <a:ln/>
        </p:spPr>
        <p:txBody>
          <a:bodyPr anchor="ctr"/>
          <a:p>
            <a:pPr defTabSz="914400">
              <a:buNone/>
            </a:pPr>
            <a:r>
              <a:rPr lang="zh-CN" altLang="zh-CN" sz="4400" kern="1200">
                <a:latin typeface="Calibri" charset="0"/>
                <a:ea typeface="SimSun" charset="-122"/>
                <a:cs typeface="+mj-cs"/>
                <a:sym typeface="Calibri" charset="0"/>
              </a:rPr>
              <a:t>Historia del Internet</a:t>
            </a:r>
            <a:endParaRPr lang="zh-CN" altLang="zh-CN" sz="4400" kern="1200">
              <a:latin typeface="Calibri" charset="0"/>
              <a:ea typeface="SimSun" charset="-122"/>
              <a:cs typeface="+mj-cs"/>
              <a:sym typeface="Calibri" charset="0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3350" y="2205038"/>
            <a:ext cx="6400800" cy="1752600"/>
          </a:xfrm>
          <a:ln/>
        </p:spPr>
        <p:txBody>
          <a:bodyPr anchor="t"/>
          <a:p>
            <a:pPr defTabSz="914400">
              <a:buFont typeface="Arial" panose="02080604020202020204" charset="0"/>
              <a:buNone/>
            </a:pPr>
            <a:r>
              <a:rPr lang="zh-CN" altLang="en-US" sz="3200" kern="1200">
                <a:solidFill>
                  <a:srgbClr val="BFBFBF"/>
                </a:solidFill>
                <a:latin typeface="Calibri" charset="0"/>
                <a:ea typeface="SimSun" charset="-122"/>
                <a:cs typeface="+mn-cs"/>
                <a:sym typeface="Calibri" charset="0"/>
              </a:rPr>
              <a:t>Diseño Web Básico</a:t>
            </a:r>
            <a:endParaRPr lang="zh-CN" altLang="en-US" sz="3200" kern="1200">
              <a:solidFill>
                <a:srgbClr val="BFBFBF"/>
              </a:solidFill>
              <a:latin typeface="Calibri" charset="0"/>
              <a:ea typeface="SimSun" charset="-122"/>
              <a:cs typeface="+mn-cs"/>
              <a:sym typeface="Calibri" charset="0"/>
            </a:endParaRPr>
          </a:p>
        </p:txBody>
      </p:sp>
      <p:pic>
        <p:nvPicPr>
          <p:cNvPr id="3076" name="image5.png" descr="Copia de ISOTIPO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2700" y="5235575"/>
            <a:ext cx="2024063" cy="14065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Sawasdee" charset="0"/>
              </a:rPr>
              <a:t>HTTP Protocol</a:t>
            </a:r>
            <a:endParaRPr lang="zh-CN" altLang="es-MX">
              <a:latin typeface="Sawasdee" charset="0"/>
            </a:endParaRPr>
          </a:p>
        </p:txBody>
      </p:sp>
      <p:pic>
        <p:nvPicPr>
          <p:cNvPr id="13314" name="Content Placeholder 3"/>
          <p:cNvPicPr>
            <a:picLocks noGrp="1" noChangeAspect="1"/>
          </p:cNvPicPr>
          <p:nvPr>
            <p:ph idx="1" hasCustomPrompt="1"/>
          </p:nvPr>
        </p:nvPicPr>
        <p:blipFill>
          <a:blip r:embed="rId1"/>
          <a:stretch>
            <a:fillRect/>
          </a:stretch>
        </p:blipFill>
        <p:spPr>
          <a:xfrm>
            <a:off x="174625" y="1719263"/>
            <a:ext cx="8620125" cy="2955925"/>
          </a:xfrm>
          <a:ln/>
        </p:spPr>
      </p:pic>
      <p:sp>
        <p:nvSpPr>
          <p:cNvPr id="13315" name="TextBox 4"/>
          <p:cNvSpPr txBox="1"/>
          <p:nvPr/>
        </p:nvSpPr>
        <p:spPr>
          <a:xfrm>
            <a:off x="5611813" y="5508625"/>
            <a:ext cx="2538412" cy="5778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zh-CN" altLang="es-MX" sz="2800">
                <a:solidFill>
                  <a:schemeClr val="bg1"/>
                </a:solidFill>
                <a:latin typeface="Sawasdee" charset="0"/>
              </a:rPr>
              <a:t>¿HTTPS?</a:t>
            </a:r>
            <a:endParaRPr lang="zh-CN" altLang="es-MX" sz="2800">
              <a:solidFill>
                <a:schemeClr val="bg1"/>
              </a:solidFill>
              <a:latin typeface="Sawasdee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Sawasdee" charset="0"/>
              </a:rPr>
              <a:t>¿Qué es el / la Internet?</a:t>
            </a:r>
            <a:endParaRPr lang="zh-CN" altLang="es-MX">
              <a:latin typeface="Sawasdee" charset="0"/>
            </a:endParaRPr>
          </a:p>
        </p:txBody>
      </p:sp>
      <p:sp>
        <p:nvSpPr>
          <p:cNvPr id="14338" name="Content Placeholder 2"/>
          <p:cNvSpPr>
            <a:spLocks noGrp="1"/>
          </p:cNvSpPr>
          <p:nvPr>
            <p:ph idx="1" hasCustomPrompt="1"/>
          </p:nvPr>
        </p:nvSpPr>
        <p:spPr>
          <a:ln/>
        </p:spPr>
        <p:txBody>
          <a:bodyPr anchor="t"/>
          <a:p>
            <a:pPr>
              <a:spcBef>
                <a:spcPct val="0"/>
              </a:spcBef>
              <a:buNone/>
            </a:pPr>
            <a:r>
              <a:rPr lang="en-GB" altLang="en-US" b="1">
                <a:latin typeface="Sawasdee" charset="0"/>
                <a:sym typeface="Arial" panose="02080604020202020204" charset="0"/>
              </a:rPr>
              <a:t>Según Wikipedia…</a:t>
            </a:r>
            <a:endParaRPr lang="en-GB" altLang="en-US" b="1">
              <a:latin typeface="Sawasdee" charset="0"/>
              <a:sym typeface="Arial" panose="02080604020202020204" charset="0"/>
            </a:endParaRPr>
          </a:p>
          <a:p>
            <a:pPr>
              <a:spcBef>
                <a:spcPct val="0"/>
              </a:spcBef>
              <a:buNone/>
            </a:pPr>
            <a:endParaRPr lang="en-GB" altLang="en-US" b="1">
              <a:latin typeface="Sawasdee" charset="0"/>
            </a:endParaRPr>
          </a:p>
          <a:p>
            <a:pPr>
              <a:spcBef>
                <a:spcPct val="0"/>
              </a:spcBef>
              <a:buNone/>
            </a:pPr>
            <a:r>
              <a:rPr lang="en-GB" altLang="en-US">
                <a:latin typeface="Sawasdee" charset="0"/>
                <a:sym typeface="Arial" panose="02080604020202020204" charset="0"/>
              </a:rPr>
              <a:t>Internet </a:t>
            </a:r>
            <a:r>
              <a:rPr lang="en-GB" altLang="en-US" b="1">
                <a:latin typeface="Sawasdee" charset="0"/>
                <a:sym typeface="Arial" panose="02080604020202020204" charset="0"/>
              </a:rPr>
              <a:t>es un conjunto descentralizado de redes de comunicación interconectadas</a:t>
            </a:r>
            <a:r>
              <a:rPr lang="en-GB" altLang="en-US">
                <a:latin typeface="Sawasdee" charset="0"/>
                <a:sym typeface="Arial" panose="02080604020202020204" charset="0"/>
              </a:rPr>
              <a:t> que utilizan la familia de protocolos TCP/IP, lo cual garantiza que funcionen como una red lógica única, de alcance mundial.</a:t>
            </a:r>
            <a:endParaRPr lang="en-GB" altLang="en-US">
              <a:latin typeface="Sawasdee" charset="0"/>
              <a:sym typeface="Arial" panose="02080604020202020204" charset="0"/>
            </a:endParaRPr>
          </a:p>
          <a:p>
            <a:endParaRPr lang="es-MX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Sawasdee" charset="0"/>
              </a:rPr>
              <a:t>¿Qué es una red?</a:t>
            </a:r>
            <a:endParaRPr lang="zh-CN" altLang="es-MX">
              <a:latin typeface="Sawasdee" charset="0"/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 hasCustomPrompt="1"/>
          </p:nvPr>
        </p:nvSpPr>
        <p:spPr>
          <a:ln/>
        </p:spPr>
        <p:txBody>
          <a:bodyPr anchor="t"/>
          <a:p>
            <a:r>
              <a:rPr lang="es-MX" altLang="en-US" sz="2800">
                <a:latin typeface="Sawasdee" charset="0"/>
              </a:rPr>
              <a:t>Se denomina red de datos a aquellas infraestructuras o redes de comunicación que se ha diseñado específicamente a la Transmición de información mediante el intercambio de datos.</a:t>
            </a:r>
            <a:endParaRPr lang="es-MX" altLang="en-US" sz="2800">
              <a:latin typeface="Sawasdee" charset="0"/>
            </a:endParaRPr>
          </a:p>
          <a:p>
            <a:endParaRPr lang="es-MX" altLang="en-US" sz="2800">
              <a:latin typeface="Sawasdee" charset="0"/>
            </a:endParaRPr>
          </a:p>
          <a:p>
            <a:r>
              <a:rPr lang="zh-CN" altLang="es-MX" sz="2800">
                <a:latin typeface="Sawasdee" charset="0"/>
              </a:rPr>
              <a:t>Redes domésticas LAN</a:t>
            </a:r>
            <a:endParaRPr lang="zh-CN" altLang="es-MX" sz="2800">
              <a:latin typeface="Sawasdee" charset="0"/>
            </a:endParaRPr>
          </a:p>
          <a:p>
            <a:r>
              <a:rPr lang="zh-CN" altLang="es-MX" sz="2800">
                <a:latin typeface="Sawasdee" charset="0"/>
              </a:rPr>
              <a:t>Redes metropolitanas MAN</a:t>
            </a:r>
            <a:endParaRPr lang="zh-CN" altLang="es-MX" sz="2800">
              <a:latin typeface="Sawasdee" charset="0"/>
            </a:endParaRPr>
          </a:p>
          <a:p>
            <a:r>
              <a:rPr lang="zh-CN" altLang="es-MX" sz="2800">
                <a:latin typeface="Sawasdee" charset="0"/>
              </a:rPr>
              <a:t>Redes globales WAN</a:t>
            </a:r>
            <a:endParaRPr lang="zh-CN" altLang="es-MX" sz="2800">
              <a:latin typeface="Sawasdee" charset="0"/>
            </a:endParaRPr>
          </a:p>
          <a:p>
            <a:endParaRPr lang="zh-CN" altLang="es-MX" sz="2800">
              <a:latin typeface="Sawasdee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Sawasdee" charset="0"/>
              </a:rPr>
              <a:t>Medios de red</a:t>
            </a:r>
            <a:endParaRPr lang="zh-CN" altLang="es-MX">
              <a:latin typeface="Sawasdee" charset="0"/>
            </a:endParaRPr>
          </a:p>
        </p:txBody>
      </p:sp>
      <p:pic>
        <p:nvPicPr>
          <p:cNvPr id="16386" name="Shape 146" descr="cables_submarinos.png"/>
          <p:cNvPicPr preferRelativeResize="0">
            <a:picLocks noGrp="1" noChangeAspect="1"/>
          </p:cNvPicPr>
          <p:nvPr>
            <p:ph idx="1" hasCustomPrompt="1"/>
          </p:nvPr>
        </p:nvPicPr>
        <p:blipFill>
          <a:blip r:embed="rId1"/>
          <a:srcRect l="11440" t="15317" r="15363" b="19940"/>
          <a:stretch>
            <a:fillRect/>
          </a:stretch>
        </p:blipFill>
        <p:spPr>
          <a:xfrm>
            <a:off x="1612900" y="2339975"/>
            <a:ext cx="5829300" cy="4271963"/>
          </a:xfrm>
          <a:ln/>
        </p:spPr>
      </p:pic>
      <p:sp>
        <p:nvSpPr>
          <p:cNvPr id="16387" name="TextBox 1"/>
          <p:cNvSpPr txBox="1"/>
          <p:nvPr/>
        </p:nvSpPr>
        <p:spPr>
          <a:xfrm>
            <a:off x="900113" y="1295400"/>
            <a:ext cx="4227512" cy="10477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zh-CN" altLang="es-MX" sz="2000">
                <a:solidFill>
                  <a:schemeClr val="bg1"/>
                </a:solidFill>
                <a:latin typeface="Sawasdee" charset="0"/>
              </a:rPr>
              <a:t>Cobre</a:t>
            </a:r>
            <a:endParaRPr lang="zh-CN" altLang="es-MX" sz="2000">
              <a:solidFill>
                <a:schemeClr val="bg1"/>
              </a:solidFill>
              <a:latin typeface="Sawasdee" charset="0"/>
            </a:endParaRPr>
          </a:p>
          <a:p>
            <a:pPr lvl="0"/>
            <a:r>
              <a:rPr lang="zh-CN" altLang="es-MX" sz="2000">
                <a:solidFill>
                  <a:schemeClr val="bg1"/>
                </a:solidFill>
                <a:latin typeface="Sawasdee" charset="0"/>
              </a:rPr>
              <a:t>Fibra óptica</a:t>
            </a:r>
            <a:endParaRPr lang="zh-CN" altLang="es-MX" sz="2000">
              <a:solidFill>
                <a:schemeClr val="bg1"/>
              </a:solidFill>
              <a:latin typeface="Sawasdee" charset="0"/>
            </a:endParaRPr>
          </a:p>
          <a:p>
            <a:pPr lvl="0"/>
            <a:r>
              <a:rPr lang="zh-CN" altLang="es-MX" sz="2000">
                <a:solidFill>
                  <a:schemeClr val="bg1"/>
                </a:solidFill>
                <a:latin typeface="Sawasdee" charset="0"/>
              </a:rPr>
              <a:t>Medios inalámbricos</a:t>
            </a:r>
            <a:endParaRPr lang="zh-CN" altLang="es-MX" sz="2000">
              <a:solidFill>
                <a:schemeClr val="bg1"/>
              </a:solidFill>
              <a:latin typeface="Sawasdee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Sawasdee" charset="0"/>
              </a:rPr>
              <a:t>En la actualidad...</a:t>
            </a:r>
            <a:endParaRPr lang="zh-CN" altLang="es-MX">
              <a:latin typeface="Sawasdee" charset="0"/>
            </a:endParaRPr>
          </a:p>
        </p:txBody>
      </p:sp>
      <p:pic>
        <p:nvPicPr>
          <p:cNvPr id="17410" name="Content Placeholder 3"/>
          <p:cNvPicPr>
            <a:picLocks noGrp="1" noChangeAspect="1"/>
          </p:cNvPicPr>
          <p:nvPr>
            <p:ph idx="1" hasCustomPrompt="1"/>
          </p:nvPr>
        </p:nvPicPr>
        <p:blipFill>
          <a:blip r:embed="rId1"/>
          <a:stretch>
            <a:fillRect/>
          </a:stretch>
        </p:blipFill>
        <p:spPr>
          <a:xfrm>
            <a:off x="1519238" y="1628775"/>
            <a:ext cx="6407150" cy="4570413"/>
          </a:xfrm>
          <a:ln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5121"/>
          <p:cNvSpPr/>
          <p:nvPr/>
        </p:nvSpPr>
        <p:spPr>
          <a:xfrm>
            <a:off x="12700" y="4156075"/>
            <a:ext cx="9144000" cy="2781300"/>
          </a:xfrm>
          <a:prstGeom prst="rect">
            <a:avLst/>
          </a:prstGeom>
          <a:gradFill rotWithShape="0">
            <a:gsLst>
              <a:gs pos="0">
                <a:srgbClr val="006666"/>
              </a:gs>
              <a:gs pos="100000">
                <a:srgbClr val="003366"/>
              </a:gs>
            </a:gsLst>
            <a:lin ang="18900000" scaled="1"/>
            <a:tileRect/>
          </a:gradFill>
          <a:ln w="9525">
            <a:noFill/>
            <a:miter/>
          </a:ln>
        </p:spPr>
        <p:txBody>
          <a:bodyPr wrap="none" anchor="ctr"/>
          <a:p>
            <a:pPr lvl="0" algn="ctr"/>
            <a:endParaRPr>
              <a:solidFill>
                <a:schemeClr val="bg2"/>
              </a:solidFill>
            </a:endParaRPr>
          </a:p>
        </p:txBody>
      </p:sp>
      <p:pic>
        <p:nvPicPr>
          <p:cNvPr id="18434" name="Content Placeholder 3"/>
          <p:cNvPicPr>
            <a:picLocks noGrp="1" noChangeAspect="1"/>
          </p:cNvPicPr>
          <p:nvPr>
            <p:ph type="subTitle" idx="1" hasCustomPrompt="1"/>
          </p:nvPr>
        </p:nvPicPr>
        <p:blipFill>
          <a:blip r:embed="rId1"/>
          <a:stretch>
            <a:fillRect/>
          </a:stretch>
        </p:blipFill>
        <p:spPr>
          <a:xfrm>
            <a:off x="2292350" y="301625"/>
            <a:ext cx="5010150" cy="3573463"/>
          </a:xfrm>
          <a:ln/>
        </p:spPr>
      </p:pic>
      <p:pic>
        <p:nvPicPr>
          <p:cNvPr id="18435" name="image5.png" descr="Copia de ISOTIPO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042150" y="5222875"/>
            <a:ext cx="2024063" cy="1406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436" name="TextBox 1"/>
          <p:cNvSpPr txBox="1"/>
          <p:nvPr/>
        </p:nvSpPr>
        <p:spPr>
          <a:xfrm>
            <a:off x="319088" y="6059488"/>
            <a:ext cx="5757862" cy="5080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zh-CN" altLang="es-MX" sz="2400">
                <a:solidFill>
                  <a:schemeClr val="bg1"/>
                </a:solidFill>
                <a:latin typeface="Sawasdee" charset="0"/>
              </a:rPr>
              <a:t>Programa de tecnología en Cómputo</a:t>
            </a:r>
            <a:endParaRPr lang="zh-CN" altLang="es-MX" sz="2400">
              <a:solidFill>
                <a:schemeClr val="bg1"/>
              </a:solidFill>
              <a:latin typeface="Sawasdee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4638"/>
            <a:ext cx="8229600" cy="1143000"/>
          </a:xfrm>
          <a:ln/>
        </p:spPr>
        <p:txBody>
          <a:bodyPr anchor="ctr"/>
          <a:p>
            <a:pPr defTabSz="914400">
              <a:buNone/>
            </a:pPr>
            <a:r>
              <a:rPr lang="zh-CN" altLang="en-US" sz="4400" kern="1200">
                <a:latin typeface="Capture it 2" charset="0"/>
                <a:ea typeface="SimSun" charset="-122"/>
                <a:cs typeface="+mj-cs"/>
                <a:sym typeface="Calibri" charset="0"/>
              </a:rPr>
              <a:t>T</a:t>
            </a:r>
            <a:r>
              <a:rPr lang="zh-CN" altLang="en-US" sz="4400" kern="1200">
                <a:latin typeface="Sawasdee" charset="0"/>
                <a:ea typeface="SimSun" charset="-122"/>
                <a:cs typeface="+mj-cs"/>
                <a:sym typeface="Calibri" charset="0"/>
              </a:rPr>
              <a:t>odo empezó cuando...</a:t>
            </a:r>
            <a:endParaRPr lang="zh-CN" altLang="en-US" sz="4400" kern="1200">
              <a:latin typeface="Sawasdee" charset="0"/>
              <a:ea typeface="SimSun" charset="-122"/>
              <a:cs typeface="+mj-cs"/>
              <a:sym typeface="Calibri" charset="0"/>
            </a:endParaRPr>
          </a:p>
        </p:txBody>
      </p:sp>
      <p:sp>
        <p:nvSpPr>
          <p:cNvPr id="3074" name="Conten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457200" y="1600200"/>
            <a:ext cx="8229600" cy="4525963"/>
          </a:xfrm>
          <a:ln w="9525">
            <a:noFill/>
            <a:miter/>
          </a:ln>
        </p:spPr>
        <p:txBody>
          <a:bodyPr anchor="t"/>
          <a:p>
            <a:pPr marL="457200" indent="-457200" fontAlgn="base">
              <a:buClrTx/>
              <a:buFont typeface="Arial" panose="02080604020202020204" charset="0"/>
              <a:buChar char="•"/>
            </a:pPr>
            <a:r>
              <a:rPr lang="x-none" sz="3200" strike="noStrike" noProof="1">
                <a:latin typeface="Sawasdee" charset="0"/>
              </a:rPr>
              <a:t>Agosto de 1962: J.C.R. Licklider escribe sobre su concepto "Galactic Network"</a:t>
            </a:r>
            <a:endParaRPr lang="x-none" sz="3200" strike="noStrike" noProof="1">
              <a:latin typeface="Sawasdee" charset="0"/>
            </a:endParaRPr>
          </a:p>
          <a:p>
            <a:pPr fontAlgn="base">
              <a:buClrTx/>
              <a:buFont typeface="Arial" panose="02080604020202020204" charset="0"/>
            </a:pPr>
            <a:endParaRPr lang="x-none" sz="3200" strike="noStrike" noProof="1">
              <a:latin typeface="Sawasdee" charset="0"/>
            </a:endParaRPr>
          </a:p>
          <a:p>
            <a:pPr fontAlgn="base">
              <a:buClrTx/>
              <a:buFont typeface="Arial" panose="02080604020202020204" charset="0"/>
            </a:pPr>
            <a:r>
              <a:rPr lang="x-none" sz="3200" strike="noStrike" noProof="1">
                <a:latin typeface="Sawasdee" charset="0"/>
              </a:rPr>
              <a:t>El concibió una red interconectada globalmente a través de la que cada uno pudiera acceder desde cualquier lugar a datos y programa</a:t>
            </a:r>
            <a:endParaRPr lang="x-none" sz="3200" strike="noStrike" noProof="1">
              <a:latin typeface="Sawasdee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12725"/>
            <a:ext cx="4930775" cy="2355850"/>
          </a:xfrm>
          <a:ln/>
        </p:spPr>
        <p:txBody>
          <a:bodyPr anchor="t"/>
          <a:p>
            <a:r>
              <a:rPr lang="es-MX" altLang="en-US" sz="2800">
                <a:latin typeface="Sawasdee" charset="0"/>
              </a:rPr>
              <a:t>Licklider fue el principal responsable del programa de investigación en ordenadores de la DARPA desde Octubre de 1962. </a:t>
            </a:r>
            <a:endParaRPr lang="es-MX" altLang="en-US" sz="2800">
              <a:latin typeface="Sawasdee" charset="0"/>
            </a:endParaRPr>
          </a:p>
        </p:txBody>
      </p:sp>
      <p:pic>
        <p:nvPicPr>
          <p:cNvPr id="5122" name="Shape 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81650" y="284163"/>
            <a:ext cx="3243263" cy="16684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23" name="TextBox 4"/>
          <p:cNvSpPr txBox="1"/>
          <p:nvPr/>
        </p:nvSpPr>
        <p:spPr>
          <a:xfrm>
            <a:off x="5619750" y="1951038"/>
            <a:ext cx="3244850" cy="14827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en-GB" altLang="en-US" sz="2000" b="1">
                <a:solidFill>
                  <a:schemeClr val="bg2"/>
                </a:solidFill>
                <a:latin typeface="Sawasdee" charset="0"/>
                <a:ea typeface="Ubuntu" charset="0"/>
                <a:sym typeface="Arial" panose="02080604020202020204" charset="0"/>
              </a:rPr>
              <a:t>Agencia de Proyectos de Investigación Avanzados de Defensa</a:t>
            </a:r>
            <a:r>
              <a:rPr lang="en-GB" altLang="en-US" sz="2400">
                <a:solidFill>
                  <a:schemeClr val="bg2"/>
                </a:solidFill>
                <a:latin typeface="Sawasdee" charset="0"/>
                <a:ea typeface="Ubuntu" charset="0"/>
                <a:sym typeface="Arial" panose="02080604020202020204" charset="0"/>
              </a:rPr>
              <a:t>.</a:t>
            </a:r>
            <a:endParaRPr lang="en-GB" altLang="en-US" sz="2400">
              <a:solidFill>
                <a:schemeClr val="bg2"/>
              </a:solidFill>
              <a:latin typeface="Sawasdee" charset="0"/>
              <a:ea typeface="Ubuntu" charset="0"/>
              <a:sym typeface="Arial" panose="02080604020202020204" charset="0"/>
            </a:endParaRPr>
          </a:p>
          <a:p>
            <a:pPr lvl="0"/>
            <a:endParaRPr lang="en-GB" altLang="en-US" sz="2400">
              <a:solidFill>
                <a:schemeClr val="bg2"/>
              </a:solidFill>
              <a:latin typeface="Ubuntu" charset="0"/>
              <a:ea typeface="Ubuntu" charset="0"/>
              <a:sym typeface="Arial" panose="02080604020202020204" charset="0"/>
            </a:endParaRPr>
          </a:p>
        </p:txBody>
      </p:sp>
      <p:sp>
        <p:nvSpPr>
          <p:cNvPr id="5124" name="TextBox 5"/>
          <p:cNvSpPr txBox="1"/>
          <p:nvPr/>
        </p:nvSpPr>
        <p:spPr>
          <a:xfrm>
            <a:off x="889000" y="3679825"/>
            <a:ext cx="7454900" cy="22844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en-GB" altLang="en-US" sz="2800">
                <a:solidFill>
                  <a:schemeClr val="bg2"/>
                </a:solidFill>
                <a:latin typeface="Sawasdee" charset="0"/>
                <a:ea typeface="Ubuntu" charset="0"/>
                <a:sym typeface="SimSun" charset="-122"/>
              </a:rPr>
              <a:t>Mientras trabajó en DARPA convenció a sus sucesores Ivan Sutherland, Bob Taylor, y el investigador del MIT Lawrence G. Roberts de la importancia del concepto de trabajo en red. </a:t>
            </a:r>
            <a:endParaRPr lang="en-GB" altLang="en-US" sz="2800">
              <a:solidFill>
                <a:schemeClr val="bg2"/>
              </a:solidFill>
              <a:latin typeface="Sawasdee" charset="0"/>
              <a:ea typeface="Ubuntu" charset="0"/>
              <a:sym typeface="SimSun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4150" y="422275"/>
            <a:ext cx="5519738" cy="2668588"/>
          </a:xfrm>
          <a:ln/>
        </p:spPr>
        <p:txBody>
          <a:bodyPr anchor="t"/>
          <a:p>
            <a:r>
              <a:rPr lang="zh-CN" altLang="es-MX">
                <a:latin typeface="Sawasdee" charset="0"/>
              </a:rPr>
              <a:t>1961 Leonard Kleinrock publicó desde el MIT el primer documento sobre la teoría de conmutación de paquetes.</a:t>
            </a:r>
            <a:endParaRPr lang="zh-CN" altLang="es-MX">
              <a:latin typeface="Sawasdee" charset="0"/>
            </a:endParaRPr>
          </a:p>
        </p:txBody>
      </p:sp>
      <p:sp>
        <p:nvSpPr>
          <p:cNvPr id="6146" name="TextBox 3"/>
          <p:cNvSpPr txBox="1"/>
          <p:nvPr/>
        </p:nvSpPr>
        <p:spPr>
          <a:xfrm>
            <a:off x="3643313" y="3687763"/>
            <a:ext cx="5105400" cy="228441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zh-CN" altLang="es-MX" sz="2800">
                <a:solidFill>
                  <a:schemeClr val="bg1"/>
                </a:solidFill>
                <a:latin typeface="Sawasdee" charset="0"/>
              </a:rPr>
              <a:t>En</a:t>
            </a:r>
            <a:r>
              <a:rPr lang="es-MX" altLang="en-US" sz="2800">
                <a:solidFill>
                  <a:schemeClr val="bg1"/>
                </a:solidFill>
                <a:latin typeface="Sawasdee" charset="0"/>
              </a:rPr>
              <a:t>196</a:t>
            </a:r>
            <a:r>
              <a:rPr lang="zh-CN" altLang="es-MX" sz="2800">
                <a:solidFill>
                  <a:schemeClr val="bg1"/>
                </a:solidFill>
                <a:latin typeface="Sawasdee" charset="0"/>
              </a:rPr>
              <a:t>8</a:t>
            </a:r>
            <a:r>
              <a:rPr lang="es-MX" altLang="en-US" sz="2800">
                <a:solidFill>
                  <a:schemeClr val="bg1"/>
                </a:solidFill>
                <a:latin typeface="Sawasdee" charset="0"/>
              </a:rPr>
              <a:t>, Roberts conectó un ordenador TX2 en Massachusetts con un Q-32 en California a través de una línea telefónica</a:t>
            </a:r>
            <a:r>
              <a:rPr lang="zh-CN" altLang="es-MX" sz="2800">
                <a:solidFill>
                  <a:schemeClr val="bg1"/>
                </a:solidFill>
                <a:latin typeface="Sawasdee" charset="0"/>
              </a:rPr>
              <a:t>.</a:t>
            </a:r>
            <a:endParaRPr lang="zh-CN" altLang="es-MX" sz="2800">
              <a:solidFill>
                <a:schemeClr val="bg1"/>
              </a:solidFill>
              <a:latin typeface="Sawasdee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Capture it 2" charset="0"/>
              </a:rPr>
              <a:t>1969-ARPANET</a:t>
            </a:r>
            <a:endParaRPr lang="zh-CN" altLang="es-MX">
              <a:latin typeface="Capture it 2" charset="0"/>
            </a:endParaRPr>
          </a:p>
        </p:txBody>
      </p:sp>
      <p:sp>
        <p:nvSpPr>
          <p:cNvPr id="717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9100" y="1443038"/>
            <a:ext cx="4211638" cy="4525962"/>
          </a:xfrm>
          <a:ln/>
        </p:spPr>
        <p:txBody>
          <a:bodyPr anchor="t"/>
          <a:p>
            <a:pPr algn="just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GB" altLang="en-US" sz="2400">
                <a:latin typeface="Sawasdee" charset="0"/>
                <a:sym typeface="Arial" panose="02080604020202020204" charset="0"/>
              </a:rPr>
              <a:t>Era una red de computadoras creada para utilizarla como medio de comunicación entre las diferentes instituciones académicas y estatales.</a:t>
            </a:r>
            <a:endParaRPr lang="en-GB" altLang="en-US" sz="2400">
              <a:latin typeface="Sawasdee" charset="0"/>
              <a:sym typeface="Arial" panose="02080604020202020204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GB" altLang="en-US" sz="2400">
                <a:latin typeface="Sawasdee" charset="0"/>
                <a:sym typeface="Arial" panose="02080604020202020204" charset="0"/>
              </a:rPr>
              <a:t>El primer enlace de ARPANET se estableció el 21 de noviembre de 1969 entre UCLA y Stanford. Después se añadieron a la Universidad de Utha y la Universidad de California, Santa Barbara.</a:t>
            </a:r>
            <a:endParaRPr lang="en-GB" altLang="en-US" sz="2400">
              <a:latin typeface="Sawasdee" charset="0"/>
              <a:sym typeface="Arial" panose="02080604020202020204" charset="0"/>
            </a:endParaRPr>
          </a:p>
        </p:txBody>
      </p:sp>
      <p:pic>
        <p:nvPicPr>
          <p:cNvPr id="7171" name="Imagen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0" y="1752600"/>
            <a:ext cx="3524250" cy="35242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2563" y="174625"/>
            <a:ext cx="8099425" cy="1633538"/>
          </a:xfrm>
          <a:ln/>
        </p:spPr>
        <p:txBody>
          <a:bodyPr anchor="t"/>
          <a:p>
            <a:r>
              <a:rPr lang="es-MX" altLang="en-US" sz="2800">
                <a:latin typeface="Sawasdee" charset="0"/>
              </a:rPr>
              <a:t>Las funciones militares se desligaron de ARPANET y fueron a parar a MILNET, una nueva red creada por los Estados Unidos.</a:t>
            </a:r>
            <a:endParaRPr lang="es-MX" altLang="en-US" sz="2800">
              <a:latin typeface="Sawasdee" charset="0"/>
            </a:endParaRPr>
          </a:p>
        </p:txBody>
      </p:sp>
      <p:sp>
        <p:nvSpPr>
          <p:cNvPr id="8194" name="TextBox 3"/>
          <p:cNvSpPr txBox="1"/>
          <p:nvPr/>
        </p:nvSpPr>
        <p:spPr>
          <a:xfrm>
            <a:off x="2452688" y="3224213"/>
            <a:ext cx="6570662" cy="27098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marL="285750" lvl="0" indent="-285750">
              <a:buChar char="•"/>
            </a:pPr>
            <a:r>
              <a:rPr lang="es-MX" altLang="en-US" sz="2800">
                <a:solidFill>
                  <a:schemeClr val="bg1"/>
                </a:solidFill>
                <a:latin typeface="Sawasdee" charset="0"/>
              </a:rPr>
              <a:t>La NSF (National Science Fundation) crea su propia red informática llamada NSFNET, que más tarde absorbe a ARPANET, creando así una gran red con propósitos científicos y académicos. </a:t>
            </a:r>
            <a:endParaRPr lang="es-MX" altLang="en-US" sz="2800">
              <a:solidFill>
                <a:schemeClr val="bg1"/>
              </a:solidFill>
              <a:latin typeface="Sawasdee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Imagen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3325" y="2633663"/>
            <a:ext cx="5264150" cy="39576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218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 b="1">
                <a:latin typeface="Sawasdee" charset="0"/>
              </a:rPr>
              <a:t>Al pasar el tiempo...</a:t>
            </a:r>
            <a:endParaRPr lang="zh-CN" altLang="es-MX" b="1">
              <a:latin typeface="Sawasdee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6525" y="1527175"/>
            <a:ext cx="5040313" cy="2916238"/>
          </a:xfrm>
          <a:ln/>
        </p:spPr>
        <p:txBody>
          <a:bodyPr anchor="t"/>
          <a:p>
            <a:pPr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GB" altLang="en-US" sz="2800" b="1">
                <a:latin typeface="Sawasdee" charset="0"/>
                <a:sym typeface="Arial" panose="02080604020202020204" charset="0"/>
              </a:rPr>
              <a:t>•En 1984 hay 1000 computadoras conectadas.</a:t>
            </a:r>
            <a:endParaRPr lang="en-GB" altLang="en-US" sz="2800" b="1">
              <a:latin typeface="Sawasdee" charset="0"/>
              <a:sym typeface="Arial" panose="0208060402020202020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GB" altLang="en-US" sz="2800" b="1">
                <a:latin typeface="Sawasdee" charset="0"/>
                <a:sym typeface="Arial" panose="02080604020202020204" charset="0"/>
              </a:rPr>
              <a:t>•En 1987 hay 10,000 computadoras conectadas.</a:t>
            </a:r>
            <a:endParaRPr lang="en-GB" altLang="en-US" sz="2800" b="1">
              <a:latin typeface="Sawasdee" charset="0"/>
              <a:sym typeface="Arial" panose="0208060402020202020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GB" altLang="en-US" sz="2800" b="1">
                <a:latin typeface="Sawasdee" charset="0"/>
                <a:sym typeface="Arial" panose="02080604020202020204" charset="0"/>
              </a:rPr>
              <a:t>•En 1989 hay 100,000 computadoras conectadas</a:t>
            </a:r>
            <a:endParaRPr lang="en-GB" altLang="en-US" sz="2800" b="1">
              <a:latin typeface="Sawasdee" charset="0"/>
              <a:sym typeface="Arial" panose="0208060402020202020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endParaRPr lang="en-GB" altLang="en-US" sz="2800" b="1">
              <a:latin typeface="Sawasdee" charset="0"/>
              <a:sym typeface="Arial" panose="0208060402020202020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None/>
            </a:pPr>
            <a:r>
              <a:rPr lang="en-GB" altLang="en-US" sz="2800" b="1">
                <a:solidFill>
                  <a:srgbClr val="953735"/>
                </a:solidFill>
                <a:latin typeface="Sawasdee" charset="0"/>
                <a:sym typeface="Arial" panose="02080604020202020204" charset="0"/>
              </a:rPr>
              <a:t>.</a:t>
            </a:r>
            <a:endParaRPr lang="en-GB" altLang="en-US" sz="2800" b="1">
              <a:solidFill>
                <a:srgbClr val="953735"/>
              </a:solidFill>
              <a:latin typeface="Sawasdee" charset="0"/>
              <a:sym typeface="Arial" panose="02080604020202020204" charset="0"/>
            </a:endParaRPr>
          </a:p>
        </p:txBody>
      </p:sp>
      <p:sp>
        <p:nvSpPr>
          <p:cNvPr id="9220" name="TextBox 4"/>
          <p:cNvSpPr txBox="1"/>
          <p:nvPr/>
        </p:nvSpPr>
        <p:spPr>
          <a:xfrm>
            <a:off x="7938" y="4887913"/>
            <a:ext cx="3694112" cy="21145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altLang="en-US" sz="2800" b="1">
                <a:solidFill>
                  <a:schemeClr val="bg1"/>
                </a:solidFill>
                <a:latin typeface="Sawasdee" charset="0"/>
                <a:sym typeface="SimSun" charset="-122"/>
              </a:rPr>
              <a:t>En 1990 se anuncia la desaparición de ARPANET para dar paso a la la World Wide Web (WWW).</a:t>
            </a:r>
            <a:endParaRPr lang="en-GB" altLang="en-US" sz="2800" b="1">
              <a:solidFill>
                <a:schemeClr val="bg1"/>
              </a:solidFill>
              <a:latin typeface="Sawasdee" charset="0"/>
              <a:sym typeface="SimSun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pPr algn="l"/>
            <a:r>
              <a:rPr lang="zh-CN" altLang="es-MX" sz="2800">
                <a:latin typeface="Sawasdee" charset="0"/>
              </a:rPr>
              <a:t>1989-1990 WWW</a:t>
            </a:r>
            <a:endParaRPr lang="zh-CN" altLang="es-MX" sz="2800">
              <a:latin typeface="Sawasde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788" y="1601788"/>
            <a:ext cx="4322763" cy="4972050"/>
          </a:xfrm>
          <a:ln w="9525">
            <a:noFill/>
            <a:miter/>
          </a:ln>
        </p:spPr>
        <p:txBody>
          <a:bodyPr anchor="t"/>
          <a:p>
            <a:pPr marL="0" indent="0" fontAlgn="base">
              <a:buNone/>
            </a:pPr>
            <a:r>
              <a:rPr lang="x-none" altLang="es-MX" sz="2400" i="1" strike="noStrike" noProof="1">
                <a:effectLst/>
                <a:latin typeface="Sawasdee" charset="0"/>
                <a:sym typeface="+mn-ea"/>
              </a:rPr>
              <a:t>Para ahorrar tiempo y trabajo, es necesario intercambiar información de forma rápida, fácil y organizada...</a:t>
            </a:r>
            <a:endParaRPr lang="x-none" altLang="es-MX" sz="2400" i="1" strike="noStrike" noProof="1">
              <a:effectLst/>
              <a:latin typeface="Sawasdee" charset="0"/>
            </a:endParaRPr>
          </a:p>
          <a:p>
            <a:pPr fontAlgn="base"/>
            <a:endParaRPr lang="en-GB" sz="2400" i="1" strike="noStrike" noProof="1">
              <a:effectLst/>
              <a:latin typeface="Sawasdee" charset="0"/>
              <a:sym typeface="+mn-ea"/>
            </a:endParaRPr>
          </a:p>
          <a:p>
            <a:pPr marL="0" indent="0" fontAlgn="base">
              <a:buNone/>
            </a:pPr>
            <a:endParaRPr lang="en-GB" sz="2400" strike="noStrike" noProof="1">
              <a:latin typeface="Sawasdee" charset="0"/>
              <a:sym typeface="+mn-ea"/>
            </a:endParaRPr>
          </a:p>
          <a:p>
            <a:pPr fontAlgn="base"/>
            <a:r>
              <a:rPr lang="en-GB" sz="2400" strike="noStrike" noProof="1">
                <a:latin typeface="Sawasdee" charset="0"/>
                <a:sym typeface="+mn-ea"/>
              </a:rPr>
              <a:t>La </a:t>
            </a:r>
            <a:r>
              <a:rPr lang="en-GB" sz="2400" b="1" strike="noStrike" noProof="1">
                <a:latin typeface="Sawasdee" charset="0"/>
                <a:sym typeface="+mn-ea"/>
              </a:rPr>
              <a:t>WWW es un conjunto de protocolos</a:t>
            </a:r>
            <a:r>
              <a:rPr lang="en-GB" sz="2400" strike="noStrike" noProof="1">
                <a:latin typeface="Sawasdee" charset="0"/>
                <a:sym typeface="+mn-ea"/>
              </a:rPr>
              <a:t> que permite, de forma sencilla, la consulta remota de archivos de hipertexto y </a:t>
            </a:r>
            <a:r>
              <a:rPr lang="en-GB" sz="2400" b="1" strike="noStrike" noProof="1">
                <a:latin typeface="Sawasdee" charset="0"/>
                <a:sym typeface="+mn-ea"/>
              </a:rPr>
              <a:t>utiliza Internet</a:t>
            </a:r>
            <a:r>
              <a:rPr lang="en-GB" sz="2400" strike="noStrike" noProof="1">
                <a:latin typeface="Sawasdee" charset="0"/>
                <a:sym typeface="+mn-ea"/>
              </a:rPr>
              <a:t> como medio de transmisión.</a:t>
            </a:r>
            <a:endParaRPr lang="en-GB" altLang="en-US" sz="2400" strike="noStrike" noProof="1">
              <a:latin typeface="Sawasdee" charset="0"/>
              <a:sym typeface="+mn-ea"/>
            </a:endParaRPr>
          </a:p>
        </p:txBody>
      </p:sp>
      <p:sp>
        <p:nvSpPr>
          <p:cNvPr id="10243" name="TextBox 3"/>
          <p:cNvSpPr txBox="1"/>
          <p:nvPr/>
        </p:nvSpPr>
        <p:spPr>
          <a:xfrm>
            <a:off x="5421313" y="5032375"/>
            <a:ext cx="3692525" cy="16065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p>
            <a:pPr lvl="0"/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</a:rPr>
              <a:t>Fue desarrollada por el 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  <a:hlinkClick r:id="rId1"/>
              </a:rPr>
              <a:t>inglés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</a:rPr>
              <a:t> 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  <a:hlinkClick r:id="rId2"/>
              </a:rPr>
              <a:t>Tim Berners-Lee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</a:rPr>
              <a:t> con la ayuda del 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  <a:hlinkClick r:id="rId3"/>
              </a:rPr>
              <a:t>belga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</a:rPr>
              <a:t> 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  <a:hlinkClick r:id="rId4"/>
              </a:rPr>
              <a:t>Robert Cailliau</a:t>
            </a:r>
            <a:r>
              <a:rPr lang="en-GB" altLang="en-US" sz="2400">
                <a:solidFill>
                  <a:schemeClr val="bg1"/>
                </a:solidFill>
                <a:latin typeface="Sawasdee" charset="0"/>
                <a:sym typeface="Arial" panose="02080604020202020204" charset="0"/>
              </a:rPr>
              <a:t>. </a:t>
            </a:r>
            <a:endParaRPr lang="en-GB" altLang="en-US" sz="2400">
              <a:solidFill>
                <a:schemeClr val="bg1"/>
              </a:solidFill>
              <a:latin typeface="Sawasdee" charset="0"/>
              <a:sym typeface="Arial" panose="02080604020202020204" charset="0"/>
            </a:endParaRPr>
          </a:p>
        </p:txBody>
      </p:sp>
      <p:pic>
        <p:nvPicPr>
          <p:cNvPr id="10244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613" y="673100"/>
            <a:ext cx="2971800" cy="37147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Título 1"/>
          <p:cNvSpPr>
            <a:spLocks noGrp="1"/>
          </p:cNvSpPr>
          <p:nvPr>
            <p:ph type="title" hasCustomPrompt="1"/>
          </p:nvPr>
        </p:nvSpPr>
        <p:spPr>
          <a:ln/>
        </p:spPr>
        <p:txBody>
          <a:bodyPr anchor="ctr"/>
          <a:p>
            <a:r>
              <a:rPr lang="zh-CN" altLang="es-MX">
                <a:latin typeface="Sawasdee" charset="0"/>
              </a:rPr>
              <a:t>¿Qué es un protocolo?</a:t>
            </a:r>
            <a:endParaRPr lang="zh-CN" altLang="es-MX">
              <a:latin typeface="Sawasdee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 hasCustomPrompt="1"/>
          </p:nvPr>
        </p:nvSpPr>
        <p:spPr>
          <a:ln w="9525">
            <a:noFill/>
            <a:miter/>
          </a:ln>
        </p:spPr>
        <p:txBody>
          <a:bodyPr anchor="t"/>
          <a:p>
            <a:pPr fontAlgn="base"/>
            <a:r>
              <a:rPr lang="en-GB" b="1" strike="noStrike" noProof="1">
                <a:latin typeface="Sawasdee" charset="0"/>
                <a:sym typeface="+mn-ea"/>
              </a:rPr>
              <a:t>Es un sistema de reglas</a:t>
            </a:r>
            <a:r>
              <a:rPr lang="en-GB" strike="noStrike" noProof="1">
                <a:latin typeface="Sawasdee" charset="0"/>
                <a:sym typeface="+mn-ea"/>
              </a:rPr>
              <a:t> que </a:t>
            </a:r>
            <a:r>
              <a:rPr lang="es-MX" altLang="en-US" strike="noStrike" noProof="1">
                <a:latin typeface="Sawasdee" charset="0"/>
                <a:sym typeface="+mn-ea"/>
              </a:rPr>
              <a:t>fijan cómo deben comunicarse los diversos componentes de un cierto sistema de interconexión.</a:t>
            </a:r>
            <a:endParaRPr lang="es-MX" altLang="en-US" strike="noStrike" noProof="1">
              <a:latin typeface="Sawasdee" charset="0"/>
            </a:endParaRPr>
          </a:p>
          <a:p>
            <a:pPr marL="0" indent="0" fontAlgn="base">
              <a:buNone/>
            </a:pPr>
            <a:endParaRPr lang="es-MX" altLang="en-US" strike="noStrike" noProof="1">
              <a:latin typeface="Sawasdee" charset="0"/>
            </a:endParaRPr>
          </a:p>
        </p:txBody>
      </p:sp>
      <p:pic>
        <p:nvPicPr>
          <p:cNvPr id="12291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663" y="3355975"/>
            <a:ext cx="4017962" cy="323373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2849</Words>
  <Application>Kingsoft Office WPP</Application>
  <PresentationFormat>On-screen Show (4:3)</PresentationFormat>
  <Paragraphs>84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 </dc:creator>
  <cp:keywords>  </cp:keywords>
  <dc:description> </dc:description>
  <dc:subject>  </dc:subject>
  <cp:category> </cp:category>
  <cp:lastModifiedBy>bere</cp:lastModifiedBy>
  <cp:revision>8</cp:revision>
  <dcterms:created xsi:type="dcterms:W3CDTF">2018-06-19T16:11:39Z</dcterms:created>
  <dcterms:modified xsi:type="dcterms:W3CDTF">2018-06-19T16:11:39Z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2058-10.1.0.5707</vt:lpwstr>
  </property>
</Properties>
</file>